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0"/>
  </p:notesMasterIdLst>
  <p:sldIdLst>
    <p:sldId id="570" r:id="rId2"/>
    <p:sldId id="734" r:id="rId3"/>
    <p:sldId id="735" r:id="rId4"/>
    <p:sldId id="736" r:id="rId5"/>
    <p:sldId id="733" r:id="rId6"/>
    <p:sldId id="738" r:id="rId7"/>
    <p:sldId id="801" r:id="rId8"/>
    <p:sldId id="743" r:id="rId9"/>
    <p:sldId id="744" r:id="rId10"/>
    <p:sldId id="742" r:id="rId11"/>
    <p:sldId id="741" r:id="rId12"/>
    <p:sldId id="805" r:id="rId13"/>
    <p:sldId id="749" r:id="rId14"/>
    <p:sldId id="807" r:id="rId15"/>
    <p:sldId id="808" r:id="rId16"/>
    <p:sldId id="755" r:id="rId17"/>
    <p:sldId id="758" r:id="rId18"/>
    <p:sldId id="760" r:id="rId19"/>
    <p:sldId id="761" r:id="rId20"/>
    <p:sldId id="762" r:id="rId21"/>
    <p:sldId id="764" r:id="rId22"/>
    <p:sldId id="763" r:id="rId23"/>
    <p:sldId id="765" r:id="rId24"/>
    <p:sldId id="705" r:id="rId25"/>
    <p:sldId id="780" r:id="rId26"/>
    <p:sldId id="773" r:id="rId27"/>
    <p:sldId id="775" r:id="rId28"/>
    <p:sldId id="776" r:id="rId29"/>
    <p:sldId id="786" r:id="rId30"/>
    <p:sldId id="787" r:id="rId31"/>
    <p:sldId id="788" r:id="rId32"/>
    <p:sldId id="782" r:id="rId33"/>
    <p:sldId id="783" r:id="rId34"/>
    <p:sldId id="785" r:id="rId35"/>
    <p:sldId id="784" r:id="rId36"/>
    <p:sldId id="711" r:id="rId37"/>
    <p:sldId id="800" r:id="rId38"/>
    <p:sldId id="809" r:id="rId39"/>
    <p:sldId id="813" r:id="rId40"/>
    <p:sldId id="814" r:id="rId41"/>
    <p:sldId id="811" r:id="rId42"/>
    <p:sldId id="810" r:id="rId43"/>
    <p:sldId id="816" r:id="rId44"/>
    <p:sldId id="815" r:id="rId45"/>
    <p:sldId id="774" r:id="rId46"/>
    <p:sldId id="817" r:id="rId47"/>
    <p:sldId id="292" r:id="rId48"/>
    <p:sldId id="754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108" d="100"/>
          <a:sy n="108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F17ED4-A9A7-4E33-B5C6-F0B13DC1C5C3}" type="datetimeFigureOut">
              <a:rPr lang="en-GB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84A79-E846-4E79-8EF1-311FACF3495A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25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9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67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51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6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34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01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56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38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14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41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01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42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85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43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1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73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E49CD-BFBD-49E0-A7DF-A5B2713DE4EC}" type="slidenum">
              <a:rPr lang="en-GB">
                <a:cs typeface="Arial" panose="020B0604020202020204" pitchFamily="34" charset="0"/>
              </a:rPr>
              <a:t>47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10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2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13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3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15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76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81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17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7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26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150D89-8E78-4C11-ABDF-D59546015EC7}" type="slidenum">
              <a:rPr lang="en-GB">
                <a:cs typeface="Arial" panose="020B0604020202020204" pitchFamily="34" charset="0"/>
              </a:rPr>
              <a:t>29</a:t>
            </a:fld>
            <a:endParaRPr lang="en-GB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3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ADE8D-206A-4524-B7D0-AFC389A066CC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939E-051E-44AE-8439-EE307529DC2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5326-D70C-47AB-BE06-883C298DAA7A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7E6C-C504-4BE5-BB3B-6F04B8E2279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5016-5FC5-4F38-82C6-D32BF88D0250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1D10-B5A7-45CA-91AB-7F66D941AE5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950E-753C-44F0-AE98-8E0C61F032F5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FE94-3431-4DB5-8E93-8F3A918EC76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B0B6-7856-4284-979F-2BF766A184D8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DA01-9FD4-425B-992C-72942B6283E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7728-13F0-4655-9461-48E78967F86E}" type="datetimeFigureOut">
              <a:rPr lang="en-GB"/>
              <a:t>05/01/2021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0926-ECB8-48F2-BDD6-37260E8D51A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ADF2-1B09-4C7E-A548-ED4919A45010}" type="datetimeFigureOut">
              <a:rPr lang="en-GB"/>
              <a:t>05/01/2021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044F-E764-4843-8E01-8A4EFAE1FCF6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5476-94C3-4445-A3B2-0535CC7F7486}" type="datetimeFigureOut">
              <a:rPr lang="en-GB"/>
              <a:t>05/01/2021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DD84-DF66-4FC9-AD57-E477BD5A07C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8431-F308-4FCF-8301-0D5D81F3DD1F}" type="datetimeFigureOut">
              <a:rPr lang="en-GB"/>
              <a:t>05/01/2021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3122-5323-4836-8F8B-EF3F3C2F461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9FE2-451D-4588-8124-FB14C825735C}" type="datetimeFigureOut">
              <a:rPr lang="en-GB"/>
              <a:t>05/01/2021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FCC0-2753-4CC2-9055-2D681C092F2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62CB-8062-47FB-91C5-ED40F4BD2961}" type="datetimeFigureOut">
              <a:rPr lang="en-GB"/>
              <a:t>05/01/2021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4C6D-2474-4FCA-9089-E3600F530DD1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TW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92EDE-CA14-42CB-94B4-CDB5140C3DA8}" type="datetimeFigureOut">
              <a:rPr lang="en-GB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8F0C5-CB1F-45BA-A2FC-C5528A60C0A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pPr eaLnBrk="1" hangingPunct="1">
              <a:lnSpc>
                <a:spcPts val="4200"/>
              </a:lnSpc>
            </a:pPr>
            <a:r>
              <a:rPr lang="en-GB" sz="3200"/>
              <a:t>Childbirth, A Symbol </a:t>
            </a:r>
            <a:br>
              <a:rPr lang="en-GB" sz="3200"/>
            </a:br>
            <a:r>
              <a:rPr lang="en-GB" sz="3200"/>
              <a:t>of The </a:t>
            </a:r>
            <a:r>
              <a:rPr lang="en-US" altLang="zh-CN" sz="3200"/>
              <a:t>End of This Age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分娩</a:t>
            </a:r>
            <a:r>
              <a:rPr lang="en-US" altLang="zh-CN" sz="3200"/>
              <a:t> </a:t>
            </a:r>
            <a:r>
              <a:rPr lang="zh-CN" altLang="en-US" sz="3200"/>
              <a:t>，这世代终结的象征</a:t>
            </a:r>
            <a:br>
              <a:rPr lang="en-GB" altLang="zh-CN" sz="3200"/>
            </a:br>
            <a:endParaRPr lang="zh-CN" altLang="en-GB" sz="2000"/>
          </a:p>
        </p:txBody>
      </p:sp>
    </p:spTree>
    <p:extLst>
      <p:ext uri="{BB962C8B-B14F-4D97-AF65-F5344CB8AC3E}">
        <p14:creationId xmlns:p14="http://schemas.microsoft.com/office/powerpoint/2010/main" val="982944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 Colossians </a:t>
            </a:r>
            <a:r>
              <a:rPr lang="zh-CN" altLang="en-US" sz="2400"/>
              <a:t>歌罗西书 </a:t>
            </a:r>
            <a:r>
              <a:rPr lang="en-US" altLang="zh-CN" sz="2400"/>
              <a:t>1.18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18</a:t>
            </a:r>
            <a:r>
              <a:rPr lang="en-US" altLang="zh-CN" sz="2800"/>
              <a:t>  He (Jesus) is the head of the body, the church; and he is the beginning, the</a:t>
            </a:r>
            <a:r>
              <a:rPr lang="en-US" altLang="zh-CN" sz="2800">
                <a:solidFill>
                  <a:srgbClr val="FF0000"/>
                </a:solidFill>
              </a:rPr>
              <a:t> firstborn from the dead</a:t>
            </a:r>
            <a:r>
              <a:rPr lang="en-US" altLang="zh-CN" sz="2800"/>
              <a:t>; so that he might come to have preeminence.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en-US" sz="2800" baseline="30000"/>
              <a:t>18</a:t>
            </a:r>
            <a:r>
              <a:rPr lang="en-US" sz="2800"/>
              <a:t>  </a:t>
            </a:r>
            <a:r>
              <a:rPr lang="zh-CN" altLang="en-US" sz="2800"/>
              <a:t>他（耶稣）是身体的头，这身体就是教会。他是元始，是</a:t>
            </a:r>
            <a:r>
              <a:rPr lang="zh-CN" altLang="en-US" sz="2800">
                <a:solidFill>
                  <a:srgbClr val="FF0000"/>
                </a:solidFill>
              </a:rPr>
              <a:t>死人中首先复生的</a:t>
            </a:r>
            <a:r>
              <a:rPr lang="zh-CN" altLang="en-US" sz="2800"/>
              <a:t>，好让他在凡事上居首位。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74967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292225"/>
            <a:ext cx="7772400" cy="2212975"/>
          </a:xfrm>
        </p:spPr>
        <p:txBody>
          <a:bodyPr/>
          <a:lstStyle/>
          <a:p>
            <a:pPr eaLnBrk="1" hangingPunct="1"/>
            <a:r>
              <a:rPr lang="en-US" altLang="zh-CN" sz="3200"/>
              <a:t>Day of Re</a:t>
            </a:r>
            <a:r>
              <a:rPr lang="en-GB" altLang="zh-CN" sz="3200"/>
              <a:t>surrection of </a:t>
            </a:r>
            <a:br>
              <a:rPr lang="en-GB" altLang="zh-CN" sz="3200"/>
            </a:br>
            <a:r>
              <a:rPr lang="en-GB" altLang="zh-CN" sz="3200"/>
              <a:t>The</a:t>
            </a:r>
            <a:r>
              <a:rPr lang="en-GB" sz="3200"/>
              <a:t> new mankind headed by Jesus 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以耶稣为首的新人类的复活日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419009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324599"/>
          </a:xfrm>
        </p:spPr>
        <p:txBody>
          <a:bodyPr/>
          <a:lstStyle/>
          <a:p>
            <a:pPr algn="l" eaLnBrk="1" hangingPunct="1">
              <a:lnSpc>
                <a:spcPts val="4500"/>
              </a:lnSpc>
            </a:pPr>
            <a:r>
              <a:rPr lang="en-GB" sz="3200"/>
              <a:t> 		</a:t>
            </a:r>
            <a:r>
              <a:rPr lang="en-US" sz="3200"/>
              <a:t>wars</a:t>
            </a:r>
            <a:br>
              <a:rPr lang="en-US" sz="3200"/>
            </a:br>
            <a:r>
              <a:rPr lang="en-US" sz="3200"/>
              <a:t>		increase of lawlessness</a:t>
            </a:r>
            <a:br>
              <a:rPr lang="en-US" sz="3200"/>
            </a:br>
            <a:r>
              <a:rPr lang="en-US" sz="3200"/>
              <a:t>		apostasy</a:t>
            </a:r>
            <a:br>
              <a:rPr lang="en-US" sz="3200"/>
            </a:br>
            <a:r>
              <a:rPr lang="en-US" sz="3200"/>
              <a:t>		false prophets 		</a:t>
            </a:r>
            <a:br>
              <a:rPr lang="en-US" sz="3200"/>
            </a:br>
            <a:r>
              <a:rPr lang="en-US" sz="3200"/>
              <a:t>		</a:t>
            </a:r>
            <a:br>
              <a:rPr lang="en-US" sz="3200"/>
            </a:br>
            <a:r>
              <a:rPr lang="en-US" sz="3200"/>
              <a:t>		</a:t>
            </a:r>
            <a:r>
              <a:rPr lang="zh-CN" altLang="en-US" sz="3200"/>
              <a:t>战争</a:t>
            </a:r>
            <a:br>
              <a:rPr lang="en-US" altLang="zh-CN" sz="3200"/>
            </a:br>
            <a:r>
              <a:rPr lang="en-US" altLang="zh-CN" sz="3200"/>
              <a:t> 		</a:t>
            </a:r>
            <a:r>
              <a:rPr lang="zh-CN" altLang="en-US" sz="3200"/>
              <a:t>不法的事日益恶化</a:t>
            </a:r>
            <a:br>
              <a:rPr lang="en-US" altLang="zh-CN" sz="3200"/>
            </a:br>
            <a:r>
              <a:rPr lang="en-US" altLang="zh-CN" sz="3200"/>
              <a:t>		</a:t>
            </a:r>
            <a:r>
              <a:rPr lang="zh-CN" altLang="en-US" sz="3200"/>
              <a:t>离经叛道</a:t>
            </a:r>
            <a:br>
              <a:rPr lang="en-US" altLang="zh-CN" sz="3200"/>
            </a:br>
            <a:r>
              <a:rPr lang="en-US" altLang="zh-CN" sz="3200"/>
              <a:t>		</a:t>
            </a:r>
            <a:r>
              <a:rPr lang="zh-CN" altLang="en-US" sz="3200"/>
              <a:t>假先知蛊惑群众</a:t>
            </a:r>
            <a:br>
              <a:rPr lang="en-US" altLang="zh-CN" sz="3200"/>
            </a:br>
            <a:r>
              <a:rPr lang="en-US" altLang="zh-CN" sz="3200"/>
              <a:t> 		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404619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304800"/>
          </a:xfrm>
        </p:spPr>
        <p:txBody>
          <a:bodyPr/>
          <a:lstStyle/>
          <a:p>
            <a:pPr eaLnBrk="1" hangingPunct="1"/>
            <a:r>
              <a:rPr lang="en-GB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24</a:t>
            </a:r>
            <a:r>
              <a:rPr lang="en-US" sz="2400"/>
              <a:t>.6-</a:t>
            </a:r>
            <a:r>
              <a:rPr lang="en-US" altLang="zh-CN" sz="2400"/>
              <a:t>8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457199"/>
            <a:ext cx="8229600" cy="6324599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6 </a:t>
            </a:r>
            <a:r>
              <a:rPr lang="en-GB" sz="2800"/>
              <a:t>  You will continually hear about wars and rumours of such. Make sure you do not become terrified by these.  For conflicts must arise, but the end is not yet reached. </a:t>
            </a:r>
            <a:r>
              <a:rPr lang="en-GB" sz="2800" baseline="30000"/>
              <a:t>7 </a:t>
            </a:r>
            <a:r>
              <a:rPr lang="en-GB" sz="2800"/>
              <a:t>  For nation will become aggressive against nation, and kingdom against kingdom. There will be famines and earthquakes in various places.  </a:t>
            </a:r>
            <a:r>
              <a:rPr lang="en-GB" sz="2800" baseline="30000"/>
              <a:t>8</a:t>
            </a:r>
            <a:r>
              <a:rPr lang="en-GB" sz="2800"/>
              <a:t> All these phenomena are the </a:t>
            </a:r>
            <a:r>
              <a:rPr lang="en-GB" sz="2800">
                <a:solidFill>
                  <a:srgbClr val="FF0000"/>
                </a:solidFill>
              </a:rPr>
              <a:t>beginning of birth-pang</a:t>
            </a:r>
            <a:r>
              <a:rPr lang="en-GB" sz="2800"/>
              <a:t>.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6  </a:t>
            </a:r>
            <a:r>
              <a:rPr lang="zh-CN" altLang="en-US" sz="2800"/>
              <a:t> 你们要听见战争，也听见战争的风声；你们不要惊慌，因为这是免不了的，不过结局还没有到。</a:t>
            </a: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7  </a:t>
            </a:r>
            <a:r>
              <a:rPr lang="zh-CN" altLang="en-US" sz="2800"/>
              <a:t>  一个民族要起来攻打另一个民族，一个国家要起来攻打另一个国家，到处都有饥荒和地震。</a:t>
            </a: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sz="2800" baseline="30000"/>
              <a:t>8</a:t>
            </a:r>
            <a:r>
              <a:rPr lang="en-US" sz="2800"/>
              <a:t>   </a:t>
            </a:r>
            <a:r>
              <a:rPr lang="zh-CN" altLang="en-US" sz="2800"/>
              <a:t>这一切，只是</a:t>
            </a:r>
            <a:r>
              <a:rPr lang="zh-CN" altLang="en-US" sz="2800">
                <a:solidFill>
                  <a:srgbClr val="FF0000"/>
                </a:solidFill>
              </a:rPr>
              <a:t>分娩之痛的开始</a:t>
            </a:r>
            <a:r>
              <a:rPr lang="zh-CN" altLang="en-US" sz="2800"/>
              <a:t>。</a:t>
            </a:r>
            <a:endParaRPr lang="en-US" altLang="zh-TW" sz="2800"/>
          </a:p>
          <a:p>
            <a:pPr marL="0" indent="0">
              <a:buNone/>
            </a:pP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91364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562600"/>
          </a:xfrm>
        </p:spPr>
        <p:txBody>
          <a:bodyPr/>
          <a:lstStyle/>
          <a:p>
            <a:pPr algn="l" eaLnBrk="1" hangingPunct="1"/>
            <a:r>
              <a:rPr lang="en-GB" sz="3200"/>
              <a:t> 		</a:t>
            </a:r>
            <a:r>
              <a:rPr lang="en-US" sz="3200"/>
              <a:t>wars</a:t>
            </a:r>
            <a:br>
              <a:rPr lang="en-US" sz="3200"/>
            </a:br>
            <a:r>
              <a:rPr lang="en-US" sz="3200"/>
              <a:t>		increase of lawlessness</a:t>
            </a:r>
            <a:br>
              <a:rPr lang="en-US" sz="3200"/>
            </a:br>
            <a:r>
              <a:rPr lang="en-US" sz="3200"/>
              <a:t>		apostasy</a:t>
            </a:r>
            <a:br>
              <a:rPr lang="en-US" sz="3200"/>
            </a:br>
            <a:r>
              <a:rPr lang="en-US" sz="3200"/>
              <a:t>		false prophets 		</a:t>
            </a:r>
            <a:br>
              <a:rPr lang="en-US" sz="3200"/>
            </a:br>
            <a:r>
              <a:rPr lang="en-US" sz="3200"/>
              <a:t>		</a:t>
            </a:r>
            <a:r>
              <a:rPr lang="en-US" sz="3200">
                <a:solidFill>
                  <a:srgbClr val="FF0000"/>
                </a:solidFill>
              </a:rPr>
              <a:t>rise of the Antichrist</a:t>
            </a:r>
            <a:br>
              <a:rPr lang="en-US" sz="3200"/>
            </a:br>
            <a:r>
              <a:rPr lang="en-US" sz="3200"/>
              <a:t>		</a:t>
            </a:r>
            <a:br>
              <a:rPr lang="en-US" sz="3200"/>
            </a:br>
            <a:r>
              <a:rPr lang="en-US" sz="3200"/>
              <a:t> 	</a:t>
            </a:r>
            <a:r>
              <a:rPr lang="en-US" altLang="zh-CN" sz="3200"/>
              <a:t>	</a:t>
            </a:r>
            <a:r>
              <a:rPr lang="zh-CN" altLang="en-US" sz="3200"/>
              <a:t>战争、冲突</a:t>
            </a:r>
            <a:br>
              <a:rPr lang="en-US" altLang="zh-CN" sz="3200"/>
            </a:br>
            <a:r>
              <a:rPr lang="en-US" altLang="zh-CN" sz="3200"/>
              <a:t> 		</a:t>
            </a:r>
            <a:r>
              <a:rPr lang="zh-CN" altLang="en-US" sz="3200"/>
              <a:t>不法的事日益恶化</a:t>
            </a:r>
            <a:br>
              <a:rPr lang="en-US" altLang="zh-CN" sz="3200"/>
            </a:br>
            <a:r>
              <a:rPr lang="en-US" altLang="zh-CN" sz="3200"/>
              <a:t>		</a:t>
            </a:r>
            <a:r>
              <a:rPr lang="zh-CN" altLang="en-US" sz="3200"/>
              <a:t>背教、变节</a:t>
            </a:r>
            <a:br>
              <a:rPr lang="en-US" altLang="zh-CN" sz="3200"/>
            </a:br>
            <a:r>
              <a:rPr lang="en-US" altLang="zh-CN" sz="3200"/>
              <a:t>		</a:t>
            </a:r>
            <a:r>
              <a:rPr lang="zh-CN" altLang="en-US" sz="3200"/>
              <a:t>假先知蛊惑群众</a:t>
            </a:r>
            <a:br>
              <a:rPr lang="en-US" altLang="zh-CN" sz="3200"/>
            </a:br>
            <a:r>
              <a:rPr lang="en-US" altLang="zh-CN" sz="3200"/>
              <a:t> 		</a:t>
            </a:r>
            <a:r>
              <a:rPr lang="zh-CN" altLang="en-US" sz="3200">
                <a:solidFill>
                  <a:srgbClr val="FF0000"/>
                </a:solidFill>
              </a:rPr>
              <a:t>敌基督的出现</a:t>
            </a:r>
            <a:endParaRPr lang="zh-CN" altLang="en-GB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6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24</a:t>
            </a:r>
            <a:r>
              <a:rPr lang="en-US" sz="2400"/>
              <a:t>.</a:t>
            </a:r>
            <a:r>
              <a:rPr lang="en-US" altLang="zh-CN" sz="2400"/>
              <a:t>33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33</a:t>
            </a:r>
            <a:r>
              <a:rPr lang="en-GB" sz="2800" baseline="30000"/>
              <a:t> </a:t>
            </a:r>
            <a:r>
              <a:rPr lang="en-GB" sz="2800"/>
              <a:t>  In the same way when you see all these happenings, you will recognise that </a:t>
            </a:r>
            <a:r>
              <a:rPr lang="en-GB" sz="2800">
                <a:solidFill>
                  <a:srgbClr val="FF0000"/>
                </a:solidFill>
              </a:rPr>
              <a:t>it is near—right at the doors!</a:t>
            </a:r>
          </a:p>
          <a:p>
            <a:pPr marL="0" indent="0">
              <a:buNone/>
            </a:pPr>
            <a:r>
              <a:rPr lang="en-GB" sz="2800"/>
              <a:t> 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33  </a:t>
            </a:r>
            <a:r>
              <a:rPr lang="zh-CN" altLang="en-US" sz="2800"/>
              <a:t>  同样，当你们看见这一切，就知道</a:t>
            </a:r>
            <a:r>
              <a:rPr lang="zh-CN" altLang="en-US" sz="2800">
                <a:solidFill>
                  <a:srgbClr val="FF0000"/>
                </a:solidFill>
              </a:rPr>
              <a:t>人子已经近在门口了</a:t>
            </a:r>
            <a:r>
              <a:rPr lang="zh-CN" altLang="en-US" sz="2800"/>
              <a:t>。</a:t>
            </a:r>
            <a:endParaRPr lang="en-US" altLang="zh-TW" sz="2800"/>
          </a:p>
          <a:p>
            <a:pPr marL="0" indent="0">
              <a:buNone/>
            </a:pP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050962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7</a:t>
            </a:r>
            <a:r>
              <a:rPr lang="en-US" sz="2400"/>
              <a:t>.13-14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13  </a:t>
            </a:r>
            <a:r>
              <a:rPr lang="en-GB" sz="2800"/>
              <a:t> With the clouds of heaven one like </a:t>
            </a:r>
            <a:r>
              <a:rPr lang="en-GB" sz="2800">
                <a:solidFill>
                  <a:srgbClr val="FF0000"/>
                </a:solidFill>
              </a:rPr>
              <a:t>a son of man </a:t>
            </a:r>
            <a:r>
              <a:rPr lang="en-GB" sz="2800"/>
              <a:t>was coming. He </a:t>
            </a:r>
            <a:r>
              <a:rPr lang="en-GB" sz="2800">
                <a:solidFill>
                  <a:srgbClr val="FF0000"/>
                </a:solidFill>
              </a:rPr>
              <a:t>came up to </a:t>
            </a:r>
            <a:r>
              <a:rPr lang="en-GB" sz="2800"/>
              <a:t>the Ancient of Days (</a:t>
            </a:r>
            <a:r>
              <a:rPr lang="en-GB" sz="2800">
                <a:solidFill>
                  <a:srgbClr val="FF0000"/>
                </a:solidFill>
              </a:rPr>
              <a:t>in heaven</a:t>
            </a:r>
            <a:r>
              <a:rPr lang="en-GB" sz="2800"/>
              <a:t>) and was presented before Him.  </a:t>
            </a:r>
            <a:r>
              <a:rPr lang="en-GB" sz="2800" baseline="30000"/>
              <a:t>14 </a:t>
            </a:r>
            <a:r>
              <a:rPr lang="en-GB" sz="2800"/>
              <a:t> And to him was given dominion, glory and kingdom. That all peoples and nations might serve him. His dominion is everlasting. His kingdom is one which will not be destroyed.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13  </a:t>
            </a:r>
            <a:r>
              <a:rPr lang="zh-CN" altLang="en-US" sz="2800"/>
              <a:t> </a:t>
            </a:r>
            <a:r>
              <a:rPr lang="en-US" altLang="zh-CN" sz="2800"/>
              <a:t> </a:t>
            </a:r>
            <a:r>
              <a:rPr lang="zh-CN" altLang="en-US" sz="2800"/>
              <a:t>我在夜间的异象中，看见</a:t>
            </a:r>
            <a:r>
              <a:rPr lang="zh-CN" altLang="en-US" sz="2800">
                <a:solidFill>
                  <a:srgbClr val="FF0000"/>
                </a:solidFill>
              </a:rPr>
              <a:t>有一位像人子的，驾着天云来到万古常在者那里，被引领到他面前</a:t>
            </a:r>
            <a:r>
              <a:rPr lang="zh-CN" altLang="en-US" sz="2800"/>
              <a:t>。</a:t>
            </a:r>
            <a:r>
              <a:rPr lang="en-GB" sz="2800" baseline="30000"/>
              <a:t>14  </a:t>
            </a:r>
            <a:r>
              <a:rPr lang="zh-CN" altLang="en-US" sz="2800"/>
              <a:t>他得了权柄、尊荣和国度，各国、各族的人都侍奉他。他的权柄是永远的，他的国永不败坏。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992382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12</a:t>
            </a:r>
            <a:r>
              <a:rPr lang="en-US" sz="2400"/>
              <a:t>.2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305800" cy="57451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2 </a:t>
            </a:r>
            <a:r>
              <a:rPr lang="en-GB" sz="2800" baseline="30000">
                <a:solidFill>
                  <a:srgbClr val="FF0000"/>
                </a:solidFill>
              </a:rPr>
              <a:t> </a:t>
            </a:r>
            <a:r>
              <a:rPr lang="en-GB" sz="2800">
                <a:solidFill>
                  <a:srgbClr val="FF0000"/>
                </a:solidFill>
              </a:rPr>
              <a:t>Many </a:t>
            </a:r>
            <a:r>
              <a:rPr lang="en-GB" sz="2800"/>
              <a:t>of those who sleep in the dust of the earth shall </a:t>
            </a:r>
            <a:r>
              <a:rPr lang="en-GB" sz="2800">
                <a:solidFill>
                  <a:srgbClr val="FF0000"/>
                </a:solidFill>
              </a:rPr>
              <a:t>awake</a:t>
            </a:r>
            <a:r>
              <a:rPr lang="en-GB" sz="2800"/>
              <a:t>, some to everlasting life, some to shame and everlasting contempt. </a:t>
            </a:r>
          </a:p>
          <a:p>
            <a:pPr marL="0" indent="0">
              <a:buNone/>
            </a:pPr>
            <a:endParaRPr lang="en-GB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2  </a:t>
            </a:r>
            <a:r>
              <a:rPr lang="zh-CN" altLang="en-US" sz="2800">
                <a:solidFill>
                  <a:srgbClr val="FF0000"/>
                </a:solidFill>
              </a:rPr>
              <a:t>必有许多</a:t>
            </a:r>
            <a:r>
              <a:rPr lang="zh-CN" altLang="en-US" sz="2800"/>
              <a:t>睡在尘土中的</a:t>
            </a:r>
            <a:r>
              <a:rPr lang="zh-CN" altLang="en-US" sz="2800">
                <a:solidFill>
                  <a:srgbClr val="FF0000"/>
                </a:solidFill>
              </a:rPr>
              <a:t>人醒过来</a:t>
            </a:r>
            <a:r>
              <a:rPr lang="zh-CN" altLang="en-US" sz="2800"/>
              <a:t>，有的要的永生，有的要受羞辱，永远被憎恶 。</a:t>
            </a:r>
            <a:r>
              <a:rPr lang="en-GB" sz="2800" baseline="30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046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A lesson from childbirth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分娩的启迪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2556349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Learn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学习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6748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4582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11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212975"/>
          </a:xfrm>
        </p:spPr>
        <p:txBody>
          <a:bodyPr/>
          <a:lstStyle/>
          <a:p>
            <a:pPr eaLnBrk="1" hangingPunct="1"/>
            <a:r>
              <a:rPr lang="en-US" altLang="zh-CN" sz="3200"/>
              <a:t>Stay</a:t>
            </a:r>
            <a:r>
              <a:rPr lang="en-GB" sz="3200"/>
              <a:t> calm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保持平静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3706602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Keep active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保持活动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638878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Support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支持</a:t>
            </a:r>
            <a:endParaRPr lang="zh-CN" altLang="en-GB" sz="3200"/>
          </a:p>
        </p:txBody>
      </p:sp>
    </p:spTree>
    <p:extLst>
      <p:ext uri="{BB962C8B-B14F-4D97-AF65-F5344CB8AC3E}">
        <p14:creationId xmlns:p14="http://schemas.microsoft.com/office/powerpoint/2010/main" val="2533922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Think baby </a:t>
            </a:r>
            <a:r>
              <a:rPr lang="en-US" altLang="zh-CN" sz="3200"/>
              <a:t>only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记住，孩子很快就生下来了</a:t>
            </a:r>
            <a:endParaRPr lang="zh-CN" altLang="en-GB" sz="3200"/>
          </a:p>
        </p:txBody>
      </p:sp>
    </p:spTree>
    <p:extLst>
      <p:ext uri="{BB962C8B-B14F-4D97-AF65-F5344CB8AC3E}">
        <p14:creationId xmlns:p14="http://schemas.microsoft.com/office/powerpoint/2010/main" val="3112947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5486400"/>
          </a:xfrm>
        </p:spPr>
        <p:txBody>
          <a:bodyPr/>
          <a:lstStyle/>
          <a:p>
            <a:pPr algn="l" eaLnBrk="1" hangingPunct="1">
              <a:lnSpc>
                <a:spcPts val="4500"/>
              </a:lnSpc>
            </a:pPr>
            <a:r>
              <a:rPr lang="en-US" sz="3200"/>
              <a:t>Wars</a:t>
            </a:r>
            <a:r>
              <a:rPr lang="en-GB" sz="3200"/>
              <a:t>,</a:t>
            </a:r>
            <a:r>
              <a:rPr lang="zh-CN" altLang="en-US" sz="3200"/>
              <a:t> </a:t>
            </a:r>
            <a:r>
              <a:rPr lang="en-GB" altLang="zh-CN" sz="3200"/>
              <a:t>pestilences</a:t>
            </a:r>
            <a:r>
              <a:rPr lang="en-US" sz="3200"/>
              <a:t>	=  contractions</a:t>
            </a:r>
            <a:br>
              <a:rPr lang="en-US" sz="3200"/>
            </a:br>
            <a:r>
              <a:rPr lang="en-US" sz="3200"/>
              <a:t>Rise of Antichrist	=  labour starts  </a:t>
            </a:r>
            <a:r>
              <a:rPr lang="en-US" sz="2000"/>
              <a:t>(last 8 hrs)</a:t>
            </a:r>
            <a:br>
              <a:rPr lang="en-US" sz="2800"/>
            </a:br>
            <a:r>
              <a:rPr lang="en-US" sz="3200"/>
              <a:t>Tribulation </a:t>
            </a:r>
            <a:r>
              <a:rPr lang="en-US" sz="2000"/>
              <a:t>(last 3 ½ years) 	</a:t>
            </a:r>
            <a:r>
              <a:rPr lang="en-US" sz="3200"/>
              <a:t>=  final push      </a:t>
            </a:r>
            <a:r>
              <a:rPr lang="en-US" sz="2000"/>
              <a:t>(last 1-2 hrs)</a:t>
            </a:r>
            <a:br>
              <a:rPr lang="en-US" sz="3200"/>
            </a:br>
            <a:r>
              <a:rPr lang="en-US" sz="3200"/>
              <a:t> Resurrection		=  birth</a:t>
            </a:r>
            <a:br>
              <a:rPr lang="en-GB" sz="3200"/>
            </a:br>
            <a:br>
              <a:rPr lang="en-GB" sz="3200"/>
            </a:br>
            <a:r>
              <a:rPr lang="en-GB" sz="3200"/>
              <a:t>   </a:t>
            </a:r>
            <a:r>
              <a:rPr lang="en-US" altLang="zh-CN" sz="3200"/>
              <a:t> </a:t>
            </a:r>
            <a:r>
              <a:rPr lang="en-US" altLang="zh-CN" sz="3200">
                <a:latin typeface="+mn-ea"/>
                <a:ea typeface="+mn-ea"/>
              </a:rPr>
              <a:t>	  </a:t>
            </a:r>
            <a:r>
              <a:rPr lang="zh-CN" altLang="en-US" sz="3200">
                <a:latin typeface="+mn-ea"/>
                <a:ea typeface="+mn-ea"/>
              </a:rPr>
              <a:t>战争、瘟疫</a:t>
            </a:r>
            <a:r>
              <a:rPr lang="en-US" altLang="zh-CN" sz="3200">
                <a:latin typeface="+mn-ea"/>
                <a:ea typeface="+mn-ea"/>
              </a:rPr>
              <a:t>	 =   </a:t>
            </a:r>
            <a:r>
              <a:rPr lang="zh-CN" altLang="en-US" sz="3200">
                <a:latin typeface="+mn-ea"/>
                <a:ea typeface="+mn-ea"/>
              </a:rPr>
              <a:t>阵痛</a:t>
            </a:r>
            <a:br>
              <a:rPr lang="en-US" altLang="zh-CN" sz="3200">
                <a:latin typeface="+mn-ea"/>
                <a:ea typeface="+mn-ea"/>
              </a:rPr>
            </a:br>
            <a:r>
              <a:rPr lang="en-US" altLang="zh-CN" sz="3200">
                <a:latin typeface="+mn-ea"/>
                <a:ea typeface="+mn-ea"/>
              </a:rPr>
              <a:t> 	</a:t>
            </a:r>
            <a:r>
              <a:rPr lang="zh-CN" altLang="en-US" sz="3200">
                <a:latin typeface="+mn-ea"/>
                <a:ea typeface="+mn-ea"/>
              </a:rPr>
              <a:t>敌基督的出现</a:t>
            </a:r>
            <a:r>
              <a:rPr lang="en-US" altLang="zh-CN" sz="3200">
                <a:latin typeface="+mn-ea"/>
                <a:ea typeface="+mn-ea"/>
              </a:rPr>
              <a:t>	 =   </a:t>
            </a:r>
            <a:r>
              <a:rPr lang="zh-CN" altLang="en-US" sz="3200">
                <a:latin typeface="+mn-ea"/>
                <a:ea typeface="+mn-ea"/>
              </a:rPr>
              <a:t>分娩     </a:t>
            </a:r>
            <a:r>
              <a:rPr lang="zh-CN" altLang="en-US" sz="2000">
                <a:latin typeface="+mn-ea"/>
                <a:ea typeface="+mn-ea"/>
              </a:rPr>
              <a:t>（最后</a:t>
            </a:r>
            <a:r>
              <a:rPr lang="en-US" altLang="zh-CN" sz="2000">
                <a:latin typeface="+mn-ea"/>
                <a:ea typeface="+mn-ea"/>
              </a:rPr>
              <a:t>8</a:t>
            </a:r>
            <a:r>
              <a:rPr lang="zh-CN" altLang="en-US" sz="2000">
                <a:latin typeface="+mn-ea"/>
                <a:ea typeface="+mn-ea"/>
              </a:rPr>
              <a:t>小时）</a:t>
            </a:r>
            <a:br>
              <a:rPr lang="en-US" altLang="zh-CN" sz="3200">
                <a:latin typeface="+mn-ea"/>
                <a:ea typeface="+mn-ea"/>
              </a:rPr>
            </a:br>
            <a:r>
              <a:rPr lang="en-US" altLang="zh-CN" sz="3200">
                <a:latin typeface="+mn-ea"/>
                <a:ea typeface="+mn-ea"/>
              </a:rPr>
              <a:t>    </a:t>
            </a:r>
            <a:r>
              <a:rPr lang="zh-CN" altLang="en-US" sz="3200">
                <a:latin typeface="+mn-ea"/>
                <a:ea typeface="+mn-ea"/>
              </a:rPr>
              <a:t>大灾难</a:t>
            </a:r>
            <a:r>
              <a:rPr lang="zh-CN" altLang="en-US" sz="2000">
                <a:latin typeface="+mn-ea"/>
                <a:ea typeface="+mn-ea"/>
              </a:rPr>
              <a:t>（最后</a:t>
            </a:r>
            <a:r>
              <a:rPr lang="en-US" altLang="zh-CN" sz="2000">
                <a:latin typeface="+mn-ea"/>
                <a:ea typeface="+mn-ea"/>
              </a:rPr>
              <a:t>3</a:t>
            </a:r>
            <a:r>
              <a:rPr lang="zh-CN" altLang="en-US" sz="2000">
                <a:latin typeface="+mn-ea"/>
                <a:ea typeface="+mn-ea"/>
              </a:rPr>
              <a:t>年半） </a:t>
            </a:r>
            <a:r>
              <a:rPr lang="en-US" altLang="zh-CN" sz="3200">
                <a:latin typeface="+mn-ea"/>
                <a:ea typeface="+mn-ea"/>
              </a:rPr>
              <a:t>=   </a:t>
            </a:r>
            <a:r>
              <a:rPr lang="zh-CN" altLang="en-US" sz="3200">
                <a:latin typeface="+mn-ea"/>
                <a:ea typeface="+mn-ea"/>
              </a:rPr>
              <a:t>最后冲刺 </a:t>
            </a:r>
            <a:r>
              <a:rPr lang="zh-CN" altLang="en-US" sz="2000">
                <a:latin typeface="+mn-ea"/>
                <a:ea typeface="+mn-ea"/>
              </a:rPr>
              <a:t>（最后</a:t>
            </a:r>
            <a:r>
              <a:rPr lang="en-US" altLang="zh-CN" sz="2000">
                <a:latin typeface="+mn-ea"/>
                <a:ea typeface="+mn-ea"/>
              </a:rPr>
              <a:t>1-2</a:t>
            </a:r>
            <a:r>
              <a:rPr lang="zh-CN" altLang="en-US" sz="2000">
                <a:latin typeface="+mn-ea"/>
                <a:ea typeface="+mn-ea"/>
              </a:rPr>
              <a:t>小时）</a:t>
            </a:r>
            <a:br>
              <a:rPr lang="en-US" altLang="zh-CN" sz="3200">
                <a:latin typeface="+mn-ea"/>
                <a:ea typeface="+mn-ea"/>
              </a:rPr>
            </a:br>
            <a:r>
              <a:rPr lang="en-US" altLang="zh-CN" sz="3200">
                <a:latin typeface="+mn-ea"/>
                <a:ea typeface="+mn-ea"/>
              </a:rPr>
              <a:t> 			</a:t>
            </a:r>
            <a:r>
              <a:rPr lang="zh-CN" altLang="en-US" sz="3200">
                <a:latin typeface="+mn-ea"/>
                <a:ea typeface="+mn-ea"/>
              </a:rPr>
              <a:t>复活</a:t>
            </a:r>
            <a:r>
              <a:rPr lang="en-US" altLang="zh-CN" sz="3200">
                <a:latin typeface="+mn-ea"/>
                <a:ea typeface="+mn-ea"/>
              </a:rPr>
              <a:t>	 =   </a:t>
            </a:r>
            <a:r>
              <a:rPr lang="zh-CN" altLang="en-US" sz="3200">
                <a:latin typeface="+mn-ea"/>
                <a:ea typeface="+mn-ea"/>
              </a:rPr>
              <a:t>出生</a:t>
            </a:r>
            <a:endParaRPr lang="zh-CN" altLang="en-GB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2347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Rise of the</a:t>
            </a:r>
            <a:r>
              <a:rPr lang="zh-CN" altLang="en-US" sz="3200"/>
              <a:t> </a:t>
            </a:r>
            <a:r>
              <a:rPr lang="en-GB" sz="3200"/>
              <a:t>Antichrist is a crucial marker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敌基督的出现是关键指标</a:t>
            </a:r>
            <a:endParaRPr lang="zh-CN" altLang="en-GB" sz="3200"/>
          </a:p>
        </p:txBody>
      </p:sp>
    </p:spTree>
    <p:extLst>
      <p:ext uri="{BB962C8B-B14F-4D97-AF65-F5344CB8AC3E}">
        <p14:creationId xmlns:p14="http://schemas.microsoft.com/office/powerpoint/2010/main" val="3906621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24</a:t>
            </a:r>
            <a:r>
              <a:rPr lang="en-US" sz="2400"/>
              <a:t>.15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41449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15 </a:t>
            </a:r>
            <a:r>
              <a:rPr lang="en-GB" sz="2800"/>
              <a:t>  When you see the abomination of desolation which was spoken of by Daniel the prophet, standing in the holy place (let the reader understand)……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15  </a:t>
            </a:r>
            <a:r>
              <a:rPr lang="zh-CN" altLang="en-US" sz="2800"/>
              <a:t> </a:t>
            </a:r>
            <a:r>
              <a:rPr lang="en-US" altLang="zh-CN" sz="2800"/>
              <a:t> </a:t>
            </a:r>
            <a:r>
              <a:rPr lang="zh-CN" altLang="en-US" sz="2800"/>
              <a:t>当你们看见但以理先知所说的“那造成毁灭致使 荒凉的可憎之物”站在圣地的时候</a:t>
            </a:r>
            <a:r>
              <a:rPr lang="en-US" altLang="zh-CN" sz="2800"/>
              <a:t>——</a:t>
            </a:r>
            <a:r>
              <a:rPr lang="zh-CN" altLang="en-US" sz="2800"/>
              <a:t>读者必须领悟</a:t>
            </a:r>
            <a:r>
              <a:rPr lang="en-US" altLang="zh-CN" sz="2800"/>
              <a:t>……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370769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2 signs pr</a:t>
            </a:r>
            <a:r>
              <a:rPr lang="en-US" sz="3200"/>
              <a:t>ecede </a:t>
            </a:r>
            <a:r>
              <a:rPr lang="en-GB" sz="3200"/>
              <a:t>rise of the Antichrist to power </a:t>
            </a:r>
            <a:br>
              <a:rPr lang="en-GB" sz="3200"/>
            </a:br>
            <a:br>
              <a:rPr lang="en-GB" sz="3200"/>
            </a:br>
            <a:r>
              <a:rPr lang="zh-CN" altLang="en-US" sz="3200"/>
              <a:t>敌基督出现前的两个预兆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485442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War over Jerusalem &amp; the 3</a:t>
            </a:r>
            <a:r>
              <a:rPr lang="en-GB" sz="3200" baseline="30000"/>
              <a:t>rd</a:t>
            </a:r>
            <a:r>
              <a:rPr lang="en-GB" sz="3200"/>
              <a:t> temple rebuilt</a:t>
            </a:r>
            <a:br>
              <a:rPr lang="en-GB" sz="3200"/>
            </a:br>
            <a:br>
              <a:rPr lang="en-GB" sz="3200"/>
            </a:br>
            <a:r>
              <a:rPr lang="zh-CN" altLang="en-US" sz="3200"/>
              <a:t>耶路撒冷战争    以色列重建圣殿 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376149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zh-CN" sz="2400"/>
              <a:t>Z</a:t>
            </a:r>
            <a:r>
              <a:rPr lang="en-GB" altLang="zh-CN" sz="2400"/>
              <a:t>echariah</a:t>
            </a:r>
            <a:r>
              <a:rPr lang="en-GB" sz="2400"/>
              <a:t> </a:t>
            </a:r>
            <a:r>
              <a:rPr lang="zh-CN" altLang="en-US" sz="2400"/>
              <a:t>撒迦利亚书 </a:t>
            </a:r>
            <a:r>
              <a:rPr lang="en-US" altLang="zh-CN" sz="2400"/>
              <a:t>12</a:t>
            </a:r>
            <a:r>
              <a:rPr lang="en-US" sz="2400"/>
              <a:t>.</a:t>
            </a:r>
            <a:r>
              <a:rPr lang="en-US" altLang="zh-CN" sz="2400"/>
              <a:t>1-2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2"/>
          </a:xfrm>
        </p:spPr>
        <p:txBody>
          <a:bodyPr/>
          <a:lstStyle/>
          <a:p>
            <a:pPr marL="0" indent="0">
              <a:buNone/>
            </a:pPr>
            <a:r>
              <a:rPr lang="en-US" sz="2800" baseline="30000"/>
              <a:t>1</a:t>
            </a:r>
            <a:r>
              <a:rPr lang="en-GB" sz="2800"/>
              <a:t>  Thus says Yahweh who stretches out the heavens, lays the foundation of the earth, and forms the spirit of man within him, </a:t>
            </a:r>
            <a:r>
              <a:rPr lang="en-US" sz="2800" baseline="30000"/>
              <a:t>2</a:t>
            </a:r>
            <a:r>
              <a:rPr lang="en-GB" sz="2800"/>
              <a:t> “Behold, I am going to make Jerusalem a cup that causes reeling to all the peoples around; and when </a:t>
            </a:r>
            <a:r>
              <a:rPr lang="en-GB" sz="2800">
                <a:solidFill>
                  <a:srgbClr val="FF0000"/>
                </a:solidFill>
              </a:rPr>
              <a:t>the siege is against Jerusalem </a:t>
            </a:r>
            <a:r>
              <a:rPr lang="en-GB" sz="2800"/>
              <a:t>it will also be against </a:t>
            </a:r>
            <a:r>
              <a:rPr lang="en-US" altLang="zh-CN" sz="2800"/>
              <a:t>Judah.</a:t>
            </a:r>
            <a:r>
              <a:rPr lang="en-GB" sz="2800"/>
              <a:t>”</a:t>
            </a:r>
            <a:endParaRPr lang="en-US" altLang="zh-CN" sz="2800" baseline="30000"/>
          </a:p>
          <a:p>
            <a:pPr marL="0" indent="0"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  </a:t>
            </a:r>
            <a:r>
              <a:rPr lang="zh-CN" altLang="en-US" sz="2800"/>
              <a:t>以下是雅伟的话，是铺张诸天、奠定大地根基、造成人里面的灵的雅伟、论到以色列的预言：</a:t>
            </a:r>
            <a:r>
              <a:rPr lang="en-US" sz="2800" baseline="30000"/>
              <a:t> 2</a:t>
            </a:r>
            <a:r>
              <a:rPr lang="zh-CN" altLang="en-US" sz="2800"/>
              <a:t>“看哪！我要使耶路撒冷成为令周围万族喝醉的杯。</a:t>
            </a:r>
            <a:r>
              <a:rPr lang="zh-CN" altLang="en-US" sz="2800">
                <a:solidFill>
                  <a:srgbClr val="FF0000"/>
                </a:solidFill>
              </a:rPr>
              <a:t>耶路撒冷被围困的时候</a:t>
            </a:r>
            <a:r>
              <a:rPr lang="zh-CN" altLang="en-US" sz="2800"/>
              <a:t>，犹大也必受攻击。”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85016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4008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50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zh-CN" sz="2400"/>
              <a:t>Z</a:t>
            </a:r>
            <a:r>
              <a:rPr lang="en-GB" altLang="zh-CN" sz="2400"/>
              <a:t>echariah</a:t>
            </a:r>
            <a:r>
              <a:rPr lang="en-GB" sz="2400"/>
              <a:t> </a:t>
            </a:r>
            <a:r>
              <a:rPr lang="zh-CN" altLang="en-US" sz="2400"/>
              <a:t>撒迦利亚书 </a:t>
            </a:r>
            <a:r>
              <a:rPr lang="en-US" altLang="zh-CN" sz="2400"/>
              <a:t>12</a:t>
            </a:r>
            <a:r>
              <a:rPr lang="en-US" sz="2400"/>
              <a:t>.3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516562"/>
          </a:xfrm>
        </p:spPr>
        <p:txBody>
          <a:bodyPr/>
          <a:lstStyle/>
          <a:p>
            <a:pPr marL="0" indent="0">
              <a:buNone/>
            </a:pPr>
            <a:r>
              <a:rPr lang="en-US" sz="2800" baseline="30000"/>
              <a:t>3</a:t>
            </a:r>
            <a:r>
              <a:rPr lang="en-GB" sz="2800"/>
              <a:t>  “And it will come about in that day I will make Jerusalem a heavy stone for all the peoples; all who lift it will be severely injured. And all the </a:t>
            </a:r>
            <a:r>
              <a:rPr lang="en-GB" sz="2800">
                <a:solidFill>
                  <a:srgbClr val="FF0000"/>
                </a:solidFill>
              </a:rPr>
              <a:t>nations of the earth will be gathered against it</a:t>
            </a:r>
            <a:r>
              <a:rPr lang="en-GB" sz="2800"/>
              <a:t>.” </a:t>
            </a:r>
          </a:p>
          <a:p>
            <a:pPr marL="0" indent="0"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3  </a:t>
            </a:r>
            <a:r>
              <a:rPr lang="zh-CN" altLang="en-US" sz="2800"/>
              <a:t>“到那日，当地上</a:t>
            </a:r>
            <a:r>
              <a:rPr lang="zh-CN" altLang="en-US" sz="2800">
                <a:solidFill>
                  <a:srgbClr val="FF0000"/>
                </a:solidFill>
              </a:rPr>
              <a:t>列国群起攻打耶路撒冷</a:t>
            </a:r>
            <a:r>
              <a:rPr lang="zh-CN" altLang="en-US" sz="2800"/>
              <a:t>的时候，我必使耶路撒冷成为一块沉重的石头，举起它的必受重伤。”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608205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zh-CN" sz="2400"/>
              <a:t>Z</a:t>
            </a:r>
            <a:r>
              <a:rPr lang="en-GB" altLang="zh-CN" sz="2400"/>
              <a:t>echariah</a:t>
            </a:r>
            <a:r>
              <a:rPr lang="en-GB" sz="2400"/>
              <a:t> </a:t>
            </a:r>
            <a:r>
              <a:rPr lang="zh-CN" altLang="en-US" sz="2400"/>
              <a:t>撒迦利亚书 </a:t>
            </a:r>
            <a:r>
              <a:rPr lang="en-US" altLang="zh-CN" sz="2400"/>
              <a:t>14.1-3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baseline="30000"/>
              <a:t>1</a:t>
            </a:r>
            <a:r>
              <a:rPr lang="en-GB" sz="2800"/>
              <a:t>  “Behold, a day is coming for Yahweh... </a:t>
            </a:r>
            <a:r>
              <a:rPr lang="en-US" sz="2800" baseline="30000"/>
              <a:t>2  </a:t>
            </a:r>
            <a:r>
              <a:rPr lang="en-GB" sz="2800"/>
              <a:t> </a:t>
            </a:r>
            <a:r>
              <a:rPr lang="en-US" altLang="zh-CN" sz="2800"/>
              <a:t>For I will gather all the nations against </a:t>
            </a:r>
            <a:r>
              <a:rPr lang="en-US" altLang="zh-CN" sz="2800">
                <a:solidFill>
                  <a:srgbClr val="FF0000"/>
                </a:solidFill>
              </a:rPr>
              <a:t>Jerusalem</a:t>
            </a:r>
            <a:r>
              <a:rPr lang="en-US" altLang="zh-CN" sz="2800"/>
              <a:t> to battle…...     </a:t>
            </a:r>
            <a:r>
              <a:rPr lang="en-US" sz="2800" baseline="30000"/>
              <a:t>3   </a:t>
            </a:r>
            <a:r>
              <a:rPr lang="en-US" altLang="zh-CN" sz="2800"/>
              <a:t>Then Yahweh will go and fight against those nations, as when He fights on a day of battle…</a:t>
            </a:r>
            <a:r>
              <a:rPr lang="en-GB" sz="2800"/>
              <a:t>” </a:t>
            </a:r>
          </a:p>
          <a:p>
            <a:pPr marL="0" indent="0"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2 </a:t>
            </a:r>
            <a:r>
              <a:rPr lang="zh-CN" altLang="en-US" sz="2800"/>
              <a:t>因为我（雅伟）必招聚列国与</a:t>
            </a:r>
            <a:r>
              <a:rPr lang="zh-CN" altLang="en-US" sz="2800">
                <a:solidFill>
                  <a:srgbClr val="FF0000"/>
                </a:solidFill>
              </a:rPr>
              <a:t>耶路撒冷</a:t>
            </a:r>
            <a:r>
              <a:rPr lang="zh-CN" altLang="en-US" sz="2800"/>
              <a:t>作战</a:t>
            </a:r>
            <a:r>
              <a:rPr lang="en-US" altLang="zh-CN" sz="2800"/>
              <a:t>……</a:t>
            </a:r>
            <a:r>
              <a:rPr lang="zh-CN" altLang="en-US" sz="2800"/>
              <a:t>。</a:t>
            </a:r>
            <a:r>
              <a:rPr lang="en-US" altLang="zh-CN" sz="2800" baseline="30000"/>
              <a:t> 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3  </a:t>
            </a:r>
            <a:r>
              <a:rPr lang="zh-CN" altLang="en-US" sz="2800"/>
              <a:t>那时雅伟要出去与那些国家作战，像以前一样。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1488415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381000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11.21-23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080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21   </a:t>
            </a:r>
            <a:r>
              <a:rPr lang="en-US" altLang="zh-CN" sz="2800"/>
              <a:t>In his place shall arise </a:t>
            </a:r>
            <a:r>
              <a:rPr lang="en-US" altLang="zh-CN" sz="2800">
                <a:solidFill>
                  <a:srgbClr val="FF0000"/>
                </a:solidFill>
              </a:rPr>
              <a:t>a vile person</a:t>
            </a:r>
            <a:r>
              <a:rPr lang="en-US" altLang="zh-CN" sz="2800"/>
              <a:t>, to whom they will not give the honour of royalty. But he shall come in peacefully, and seize the kingdom by intrigue.</a:t>
            </a:r>
          </a:p>
          <a:p>
            <a:pPr marL="0" indent="0">
              <a:buNone/>
            </a:pPr>
            <a:r>
              <a:rPr lang="en-US" altLang="zh-CN" sz="2800" baseline="30000"/>
              <a:t>23  </a:t>
            </a:r>
            <a:r>
              <a:rPr lang="en-US" altLang="zh-CN" sz="2800"/>
              <a:t> And after the league is made with him, he shall act deceitfully, for he will rise to power with a small number of people.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21   </a:t>
            </a:r>
            <a:r>
              <a:rPr lang="zh-CN" altLang="en-US" sz="2800"/>
              <a:t>必另有</a:t>
            </a:r>
            <a:r>
              <a:rPr lang="zh-CN" altLang="en-US" sz="2800">
                <a:solidFill>
                  <a:srgbClr val="FF0000"/>
                </a:solidFill>
              </a:rPr>
              <a:t>一个卑鄙的人</a:t>
            </a:r>
            <a:r>
              <a:rPr lang="zh-CN" altLang="en-US" sz="2800"/>
              <a:t>兴起来代替他，虽然人们未曾把王国的尊荣给这人，这人却乘人不备的时候来到，用奉承的话夺得王国。</a:t>
            </a: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23   </a:t>
            </a:r>
            <a:r>
              <a:rPr lang="zh-CN" altLang="en-US" sz="2800"/>
              <a:t>他结盟之后，就必行诡诈，他虽然只有少数的国民，却渐渐强盛起来。</a:t>
            </a:r>
            <a:endParaRPr lang="en-US" altLang="zh-CN" sz="2800"/>
          </a:p>
          <a:p>
            <a:pPr marL="0" indent="0">
              <a:buNone/>
            </a:pP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551436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11.31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31   </a:t>
            </a:r>
            <a:r>
              <a:rPr lang="en-US" altLang="zh-CN" sz="2800"/>
              <a:t>Forces will be mustered by him; they will desecrate the temple, the fortress; they will abolish the </a:t>
            </a:r>
            <a:r>
              <a:rPr lang="en-US" altLang="zh-CN" sz="2800">
                <a:solidFill>
                  <a:srgbClr val="FF0000"/>
                </a:solidFill>
              </a:rPr>
              <a:t>regular offering</a:t>
            </a:r>
            <a:r>
              <a:rPr lang="en-US" altLang="zh-CN" sz="2800"/>
              <a:t> and set up the abomination of desolation.</a:t>
            </a:r>
          </a:p>
          <a:p>
            <a:pPr marL="0" indent="0">
              <a:buNone/>
            </a:pP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31   </a:t>
            </a:r>
            <a:r>
              <a:rPr lang="zh-CN" altLang="en-US" sz="2800"/>
              <a:t>他的军队必起来，亵渎圣殿，就是那堡垒，废除常</a:t>
            </a:r>
            <a:r>
              <a:rPr lang="zh-CN" altLang="en-US" sz="2800">
                <a:solidFill>
                  <a:srgbClr val="FF0000"/>
                </a:solidFill>
              </a:rPr>
              <a:t>献祭</a:t>
            </a:r>
            <a:r>
              <a:rPr lang="zh-CN" altLang="en-US" sz="2800"/>
              <a:t>，又在殿里设立了那造成荒凉的可憎之物。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70233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9.27a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/>
              <a:t>He</a:t>
            </a:r>
            <a:r>
              <a:rPr lang="en-GB" altLang="zh-CN" sz="2800"/>
              <a:t> will make a firm </a:t>
            </a:r>
            <a:r>
              <a:rPr lang="en-GB" altLang="zh-CN" sz="2800">
                <a:solidFill>
                  <a:srgbClr val="FF0000"/>
                </a:solidFill>
              </a:rPr>
              <a:t>covenant</a:t>
            </a:r>
            <a:r>
              <a:rPr lang="en-GB" altLang="zh-CN" sz="2800"/>
              <a:t> with many for one week, but in the middle of the week he will put a stop to </a:t>
            </a:r>
            <a:r>
              <a:rPr lang="en-GB" altLang="zh-CN" sz="2800">
                <a:solidFill>
                  <a:srgbClr val="FF0000"/>
                </a:solidFill>
              </a:rPr>
              <a:t>sacrifice</a:t>
            </a:r>
            <a:r>
              <a:rPr lang="en-GB" altLang="zh-CN" sz="2800"/>
              <a:t> and grain offering…</a:t>
            </a:r>
            <a:endParaRPr lang="en-US" sz="280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zh-CN" altLang="en-US" sz="2800"/>
              <a:t>一七之内，他必和许多人坚立</a:t>
            </a:r>
            <a:r>
              <a:rPr lang="zh-CN" altLang="en-US" sz="2800">
                <a:solidFill>
                  <a:srgbClr val="FF0000"/>
                </a:solidFill>
              </a:rPr>
              <a:t>盟约</a:t>
            </a:r>
            <a:r>
              <a:rPr lang="zh-CN" altLang="en-US" sz="2800"/>
              <a:t>。一七之半，他必使</a:t>
            </a:r>
            <a:r>
              <a:rPr lang="zh-CN" altLang="en-US" sz="2800">
                <a:solidFill>
                  <a:srgbClr val="FF0000"/>
                </a:solidFill>
              </a:rPr>
              <a:t>献祭和供物</a:t>
            </a:r>
            <a:r>
              <a:rPr lang="zh-CN" altLang="en-US" sz="2800"/>
              <a:t>终止。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005827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12.11-12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11   </a:t>
            </a:r>
            <a:r>
              <a:rPr lang="en-US" altLang="zh-CN" sz="2800"/>
              <a:t>From the time the </a:t>
            </a:r>
            <a:r>
              <a:rPr lang="en-US" altLang="zh-CN" sz="2800">
                <a:solidFill>
                  <a:srgbClr val="FF0000"/>
                </a:solidFill>
              </a:rPr>
              <a:t>daily sacrifice </a:t>
            </a:r>
            <a:r>
              <a:rPr lang="en-US" altLang="zh-CN" sz="2800"/>
              <a:t>is abolished, and the abomination of desolation is set up, there will be 1,290 days.  </a:t>
            </a:r>
            <a:r>
              <a:rPr lang="en-US" altLang="zh-CN" sz="2800" baseline="30000"/>
              <a:t>12  </a:t>
            </a:r>
            <a:r>
              <a:rPr lang="en-US" altLang="zh-CN" sz="2800"/>
              <a:t>Blessed is he who waits, and comes to the 1,335 days.</a:t>
            </a:r>
          </a:p>
          <a:p>
            <a:pPr marL="0" indent="0">
              <a:buNone/>
            </a:pP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>
                <a:latin typeface="+mn-ea"/>
              </a:rPr>
              <a:t>11   </a:t>
            </a:r>
            <a:r>
              <a:rPr lang="zh-CN" altLang="en-US" sz="2800">
                <a:latin typeface="+mn-ea"/>
              </a:rPr>
              <a:t>从废除常</a:t>
            </a:r>
            <a:r>
              <a:rPr lang="zh-CN" altLang="en-US" sz="2800">
                <a:solidFill>
                  <a:srgbClr val="FF0000"/>
                </a:solidFill>
                <a:latin typeface="+mn-ea"/>
              </a:rPr>
              <a:t>献祭</a:t>
            </a:r>
            <a:r>
              <a:rPr lang="zh-CN" altLang="en-US" sz="2800">
                <a:latin typeface="+mn-ea"/>
              </a:rPr>
              <a:t>，并设立那造成荒凉的可憎之物的时候起，必有</a:t>
            </a:r>
            <a:r>
              <a:rPr lang="en-US" altLang="zh-CN" sz="2800">
                <a:latin typeface="+mn-ea"/>
              </a:rPr>
              <a:t>1,290</a:t>
            </a:r>
            <a:r>
              <a:rPr lang="zh-CN" altLang="en-US" sz="2800">
                <a:latin typeface="+mn-ea"/>
              </a:rPr>
              <a:t>天日。</a:t>
            </a:r>
            <a:r>
              <a:rPr lang="en-US" altLang="zh-CN" sz="2800" baseline="30000">
                <a:latin typeface="+mn-ea"/>
              </a:rPr>
              <a:t>12 </a:t>
            </a:r>
            <a:r>
              <a:rPr lang="zh-CN" altLang="en-US" sz="2800">
                <a:latin typeface="+mn-ea"/>
              </a:rPr>
              <a:t>等到</a:t>
            </a:r>
            <a:r>
              <a:rPr lang="en-US" altLang="zh-CN" sz="2800">
                <a:latin typeface="+mn-ea"/>
              </a:rPr>
              <a:t>1,335</a:t>
            </a:r>
            <a:r>
              <a:rPr lang="zh-CN" altLang="en-US" sz="2800">
                <a:latin typeface="+mn-ea"/>
              </a:rPr>
              <a:t>日的，那人便为有福。</a:t>
            </a:r>
            <a:endParaRPr lang="en-US" altLang="zh-TW" sz="28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0965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839200" cy="1470025"/>
          </a:xfrm>
        </p:spPr>
        <p:txBody>
          <a:bodyPr/>
          <a:lstStyle/>
          <a:p>
            <a:pPr eaLnBrk="1" hangingPunct="1"/>
            <a:r>
              <a:rPr lang="en-GB" sz="3200"/>
              <a:t>Donald Trump’s recognition of </a:t>
            </a:r>
            <a:br>
              <a:rPr lang="en-GB" sz="3200"/>
            </a:br>
            <a:r>
              <a:rPr lang="en-GB" sz="3200"/>
              <a:t>Jerusalem as Israel’s capital</a:t>
            </a:r>
            <a:br>
              <a:rPr lang="en-GB" sz="3200"/>
            </a:br>
            <a:br>
              <a:rPr lang="en-GB" sz="3200"/>
            </a:br>
            <a:r>
              <a:rPr lang="zh-CN" altLang="en-US" sz="3200"/>
              <a:t>特朗普承认耶路撒冷为以色列首都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4131258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867399"/>
          </a:xfrm>
        </p:spPr>
        <p:txBody>
          <a:bodyPr/>
          <a:lstStyle/>
          <a:p>
            <a:pPr eaLnBrk="1" hangingPunct="1"/>
            <a:r>
              <a:rPr lang="en-GB" sz="3200"/>
              <a:t>Study prophecies</a:t>
            </a:r>
            <a:br>
              <a:rPr lang="en-GB" sz="3200"/>
            </a:br>
            <a:r>
              <a:rPr lang="en-GB" sz="3200"/>
              <a:t>Stay calm</a:t>
            </a:r>
            <a:br>
              <a:rPr lang="en-GB" sz="3200"/>
            </a:br>
            <a:r>
              <a:rPr lang="en-GB" sz="3200"/>
              <a:t>Preach gospel</a:t>
            </a:r>
            <a:br>
              <a:rPr lang="en-GB" sz="3200"/>
            </a:br>
            <a:r>
              <a:rPr lang="en-US" altLang="zh-CN" sz="3200"/>
              <a:t>Help </a:t>
            </a:r>
            <a:r>
              <a:rPr lang="en-GB" sz="3200"/>
              <a:t>others repent</a:t>
            </a:r>
            <a:br>
              <a:rPr lang="en-GB" sz="3200"/>
            </a:br>
            <a:r>
              <a:rPr lang="en-GB" sz="3200"/>
              <a:t>Fix hope on the resurrection</a:t>
            </a:r>
            <a:br>
              <a:rPr lang="en-GB" sz="3200"/>
            </a:br>
            <a:br>
              <a:rPr lang="en-GB" sz="3200"/>
            </a:br>
            <a:r>
              <a:rPr lang="zh-CN" altLang="en-US" sz="3200"/>
              <a:t>学习末世预言</a:t>
            </a:r>
            <a:br>
              <a:rPr lang="en-US" altLang="zh-CN" sz="3200"/>
            </a:br>
            <a:r>
              <a:rPr lang="zh-CN" altLang="en-US" sz="3200"/>
              <a:t>保持冷静</a:t>
            </a:r>
            <a:br>
              <a:rPr lang="en-US" altLang="zh-CN" sz="3200"/>
            </a:br>
            <a:r>
              <a:rPr lang="zh-CN" altLang="en-US" sz="3200"/>
              <a:t>广传福音</a:t>
            </a:r>
            <a:br>
              <a:rPr lang="en-US" altLang="zh-CN" sz="3200"/>
            </a:br>
            <a:r>
              <a:rPr lang="zh-CN" altLang="en-US" sz="3200"/>
              <a:t>引导别人悔改</a:t>
            </a:r>
            <a:br>
              <a:rPr lang="en-US" altLang="zh-CN" sz="3200"/>
            </a:br>
            <a:r>
              <a:rPr lang="zh-CN" altLang="en-US" sz="3200"/>
              <a:t>盼望复活的日子</a:t>
            </a:r>
            <a:br>
              <a:rPr lang="en-US" altLang="zh-CN" sz="3200"/>
            </a:b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23135902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12</a:t>
            </a:r>
            <a:r>
              <a:rPr lang="en-US" sz="2400"/>
              <a:t>.4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4   </a:t>
            </a:r>
            <a:r>
              <a:rPr lang="en-GB" sz="2800"/>
              <a:t>But you, Daniel, shut up the words, seal the book until the time of the end. Many will run to and fro, and knowledge will increase. </a:t>
            </a:r>
          </a:p>
          <a:p>
            <a:pPr marL="0" indent="0">
              <a:buNone/>
            </a:pPr>
            <a:endParaRPr lang="en-GB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4     </a:t>
            </a:r>
            <a:r>
              <a:rPr lang="zh-CN" altLang="en-US" sz="2800"/>
              <a:t>但以理啊！你要隐藏这些话，把这书密封，直到末期。必有许多人来往奔跑，知识增多。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504756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3" r="11263"/>
          <a:stretch>
            <a:fillRect/>
          </a:stretch>
        </p:blipFill>
        <p:spPr>
          <a:xfrm>
            <a:off x="685800" y="609601"/>
            <a:ext cx="7924800" cy="5562599"/>
          </a:xfrm>
        </p:spPr>
      </p:pic>
    </p:spTree>
    <p:extLst>
      <p:ext uri="{BB962C8B-B14F-4D97-AF65-F5344CB8AC3E}">
        <p14:creationId xmlns:p14="http://schemas.microsoft.com/office/powerpoint/2010/main" val="376095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78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685800"/>
            <a:ext cx="6705600" cy="4876800"/>
          </a:xfrm>
        </p:spPr>
      </p:pic>
    </p:spTree>
    <p:extLst>
      <p:ext uri="{BB962C8B-B14F-4D97-AF65-F5344CB8AC3E}">
        <p14:creationId xmlns:p14="http://schemas.microsoft.com/office/powerpoint/2010/main" val="2678503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12</a:t>
            </a:r>
            <a:r>
              <a:rPr lang="en-US" sz="2400"/>
              <a:t>.3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3   </a:t>
            </a:r>
            <a:r>
              <a:rPr lang="en-GB" altLang="zh-CN" sz="2800"/>
              <a:t> Those who have insight will shine brightly like the brightness of the firmament</a:t>
            </a:r>
            <a:r>
              <a:rPr lang="en-GB" sz="2800"/>
              <a:t>. And those who turn many to righteousness like the stars forever and ever. </a:t>
            </a:r>
          </a:p>
          <a:p>
            <a:pPr marL="0" indent="0">
              <a:buNone/>
            </a:pPr>
            <a:endParaRPr lang="en-GB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3     </a:t>
            </a:r>
            <a:r>
              <a:rPr lang="zh-CN" altLang="en-US" sz="2800"/>
              <a:t>有智慧的人必发光，好像天上的光体；那些使许多人归义的必发光，如同星星，直到永永远远。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2212964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Daniel </a:t>
            </a:r>
            <a:r>
              <a:rPr lang="zh-CN" altLang="en-US" sz="2400"/>
              <a:t>但以理书 </a:t>
            </a:r>
            <a:r>
              <a:rPr lang="en-US" altLang="zh-CN" sz="2400"/>
              <a:t>11</a:t>
            </a:r>
            <a:r>
              <a:rPr lang="en-US" sz="2400"/>
              <a:t>.</a:t>
            </a:r>
            <a:r>
              <a:rPr lang="en-US" altLang="zh-CN" sz="2400"/>
              <a:t>33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451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33   </a:t>
            </a:r>
            <a:r>
              <a:rPr lang="en-GB" altLang="zh-CN" sz="2800"/>
              <a:t>Those who have insight among the people will give understanding to the many; yet they will fall by the sword and by flame, by captivity and by plunder, for days.</a:t>
            </a:r>
            <a:endParaRPr lang="en-GB" sz="2800"/>
          </a:p>
          <a:p>
            <a:pPr marL="0" indent="0">
              <a:buNone/>
            </a:pPr>
            <a:endParaRPr lang="en-GB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33     </a:t>
            </a:r>
            <a:r>
              <a:rPr lang="zh-CN" altLang="en-US" sz="2800"/>
              <a:t>民中有智慧的人必使许多人明白；但他们必多日倒在刀剑之下，或被火烧，或被掳去，或被抢掠。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445362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24</a:t>
            </a:r>
            <a:r>
              <a:rPr lang="en-US" sz="2400"/>
              <a:t>.14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4144962"/>
          </a:xfrm>
        </p:spPr>
        <p:txBody>
          <a:bodyPr/>
          <a:lstStyle/>
          <a:p>
            <a:pPr marL="0" indent="0">
              <a:buNone/>
            </a:pPr>
            <a:r>
              <a:rPr lang="en-GB" sz="2800" baseline="30000"/>
              <a:t>14 </a:t>
            </a:r>
            <a:r>
              <a:rPr lang="en-GB" sz="2800"/>
              <a:t> And this gospel of the kingdom will be preached in all the world as a witness to all the nations, and then the end will come.</a:t>
            </a:r>
          </a:p>
          <a:p>
            <a:pPr marL="0" indent="0">
              <a:buNone/>
            </a:pPr>
            <a:r>
              <a:rPr lang="en-GB" sz="2800"/>
              <a:t> 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GB" sz="2800" baseline="30000"/>
              <a:t>14  </a:t>
            </a:r>
            <a:r>
              <a:rPr lang="zh-CN" altLang="en-US" sz="2800"/>
              <a:t>这天国的福音要传遍天下，向万民作见证，然后结局才来到。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522277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867399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GB" sz="3200"/>
              <a:t>Study prophecies</a:t>
            </a:r>
            <a:br>
              <a:rPr lang="en-GB" sz="3200"/>
            </a:br>
            <a:r>
              <a:rPr lang="en-GB" sz="3200"/>
              <a:t>Stay calm</a:t>
            </a:r>
            <a:br>
              <a:rPr lang="en-GB" sz="3200"/>
            </a:br>
            <a:r>
              <a:rPr lang="en-GB" sz="3200"/>
              <a:t>Preach gospel</a:t>
            </a:r>
            <a:br>
              <a:rPr lang="en-GB" sz="3200"/>
            </a:br>
            <a:r>
              <a:rPr lang="en-US" altLang="zh-CN" sz="3200"/>
              <a:t>Help </a:t>
            </a:r>
            <a:r>
              <a:rPr lang="en-GB" sz="3200"/>
              <a:t>others repent</a:t>
            </a:r>
            <a:br>
              <a:rPr lang="en-GB" sz="3200"/>
            </a:br>
            <a:r>
              <a:rPr lang="en-GB" sz="3200">
                <a:solidFill>
                  <a:srgbClr val="FF0000"/>
                </a:solidFill>
              </a:rPr>
              <a:t>Fix hope on the resurrection</a:t>
            </a:r>
            <a:br>
              <a:rPr lang="en-GB" sz="3200"/>
            </a:br>
            <a:br>
              <a:rPr lang="en-GB" sz="3200"/>
            </a:br>
            <a:r>
              <a:rPr lang="zh-CN" altLang="en-US" sz="3200"/>
              <a:t>学习末世预言</a:t>
            </a:r>
            <a:br>
              <a:rPr lang="en-US" altLang="zh-CN" sz="3200"/>
            </a:br>
            <a:r>
              <a:rPr lang="zh-CN" altLang="en-US" sz="3200"/>
              <a:t>保持冷静</a:t>
            </a:r>
            <a:br>
              <a:rPr lang="en-US" altLang="zh-CN" sz="3200"/>
            </a:br>
            <a:r>
              <a:rPr lang="zh-CN" altLang="en-US" sz="3200"/>
              <a:t>传福音</a:t>
            </a:r>
            <a:br>
              <a:rPr lang="en-US" altLang="zh-CN" sz="3200"/>
            </a:br>
            <a:r>
              <a:rPr lang="zh-CN" altLang="en-US" sz="3200"/>
              <a:t>引导别人悔改</a:t>
            </a:r>
            <a:br>
              <a:rPr lang="en-US" altLang="zh-CN" sz="3200"/>
            </a:br>
            <a:r>
              <a:rPr lang="zh-CN" altLang="en-US" sz="3200">
                <a:solidFill>
                  <a:srgbClr val="FF0000"/>
                </a:solidFill>
              </a:rPr>
              <a:t>牢记复活的日子</a:t>
            </a:r>
            <a:br>
              <a:rPr lang="en-US" altLang="zh-CN" sz="3200"/>
            </a:b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3469341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"/>
            <a:ext cx="6629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01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216025"/>
            <a:ext cx="7772400" cy="2898775"/>
          </a:xfrm>
        </p:spPr>
        <p:txBody>
          <a:bodyPr/>
          <a:lstStyle/>
          <a:p>
            <a:pPr eaLnBrk="1" hangingPunct="1">
              <a:lnSpc>
                <a:spcPts val="4500"/>
              </a:lnSpc>
            </a:pPr>
            <a:r>
              <a:rPr lang="en-GB" sz="3200"/>
              <a:t>Labour and childbirth</a:t>
            </a:r>
            <a:br>
              <a:rPr lang="en-GB" sz="3200"/>
            </a:br>
            <a:r>
              <a:rPr lang="en-GB" sz="3200"/>
              <a:t>a symbol of the end of this age 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女人分娩</a:t>
            </a:r>
            <a:br>
              <a:rPr lang="en-GB" altLang="zh-CN" sz="3200"/>
            </a:br>
            <a:r>
              <a:rPr lang="zh-CN" altLang="en-US" sz="3200"/>
              <a:t>是这世代终结的一个象征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23373457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04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3200"/>
              <a:t>完</a:t>
            </a:r>
            <a:endParaRPr lang="en-GB" sz="3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"/>
            <a:ext cx="6629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7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216025"/>
            <a:ext cx="7772400" cy="2898775"/>
          </a:xfrm>
        </p:spPr>
        <p:txBody>
          <a:bodyPr/>
          <a:lstStyle/>
          <a:p>
            <a:pPr eaLnBrk="1" hangingPunct="1">
              <a:lnSpc>
                <a:spcPts val="4500"/>
              </a:lnSpc>
            </a:pPr>
            <a:r>
              <a:rPr lang="en-GB" sz="3200"/>
              <a:t>Labour and childbirth</a:t>
            </a:r>
            <a:br>
              <a:rPr lang="en-GB" sz="3200"/>
            </a:br>
            <a:r>
              <a:rPr lang="en-GB" sz="3200"/>
              <a:t>a symbol of the end of this age 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女人分娩</a:t>
            </a:r>
            <a:br>
              <a:rPr lang="en-GB" altLang="zh-CN" sz="3200"/>
            </a:br>
            <a:r>
              <a:rPr lang="zh-CN" altLang="en-US" sz="3200"/>
              <a:t>是这世代终结的一个象征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282485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12975"/>
          </a:xfrm>
        </p:spPr>
        <p:txBody>
          <a:bodyPr/>
          <a:lstStyle/>
          <a:p>
            <a:pPr eaLnBrk="1" hangingPunct="1"/>
            <a:r>
              <a:rPr lang="en-GB" sz="3200"/>
              <a:t>Resurrection of Jesus </a:t>
            </a:r>
            <a:br>
              <a:rPr lang="en-GB" sz="3200"/>
            </a:br>
            <a:br>
              <a:rPr lang="en-GB" sz="2400"/>
            </a:br>
            <a:r>
              <a:rPr lang="zh-CN" altLang="en-US" sz="3200"/>
              <a:t>耶稣的复活</a:t>
            </a:r>
            <a:endParaRPr lang="zh-CN" altLang="en-GB" sz="2400"/>
          </a:p>
        </p:txBody>
      </p:sp>
    </p:spTree>
    <p:extLst>
      <p:ext uri="{BB962C8B-B14F-4D97-AF65-F5344CB8AC3E}">
        <p14:creationId xmlns:p14="http://schemas.microsoft.com/office/powerpoint/2010/main" val="260776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 John </a:t>
            </a:r>
            <a:r>
              <a:rPr lang="zh-CN" altLang="en-US" sz="2400"/>
              <a:t>约翰福音 </a:t>
            </a:r>
            <a:r>
              <a:rPr lang="en-US" altLang="zh-CN" sz="2400"/>
              <a:t>1</a:t>
            </a:r>
            <a:r>
              <a:rPr lang="en-US" sz="2400"/>
              <a:t>6</a:t>
            </a:r>
            <a:r>
              <a:rPr lang="en-US" altLang="zh-CN" sz="2400"/>
              <a:t>.16, 20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593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16</a:t>
            </a:r>
            <a:r>
              <a:rPr lang="en-US" altLang="zh-CN" sz="2800"/>
              <a:t>  After a little while you no longer will see me, and once again a little while, and you will see me. </a:t>
            </a:r>
          </a:p>
          <a:p>
            <a:pPr marL="0" indent="0">
              <a:buNone/>
            </a:pPr>
            <a:r>
              <a:rPr lang="en-US" altLang="zh-CN" sz="2800" baseline="30000"/>
              <a:t>20 </a:t>
            </a:r>
            <a:r>
              <a:rPr lang="en-US" altLang="zh-CN" sz="2800"/>
              <a:t>  Most assuredly I say to you, you will weep and lament, but the world will rejoice;  and you will be sorrowful, but your sorrow will be replaced by joy.</a:t>
            </a:r>
          </a:p>
          <a:p>
            <a:pPr marL="0" indent="0">
              <a:buNone/>
            </a:pPr>
            <a:endParaRPr lang="en-US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sz="2800" baseline="30000"/>
              <a:t>16</a:t>
            </a:r>
            <a:r>
              <a:rPr lang="en-US" sz="2800"/>
              <a:t> </a:t>
            </a:r>
            <a:r>
              <a:rPr lang="zh-CN" altLang="en-US" sz="2800"/>
              <a:t> 不久，你们不会再看见我；再过不久，你们还要看见我。</a:t>
            </a:r>
            <a:r>
              <a:rPr lang="en-US" sz="2800" baseline="30000"/>
              <a:t> </a:t>
            </a:r>
            <a:r>
              <a:rPr lang="en-US" altLang="zh-CN" sz="2800" baseline="30000"/>
              <a:t>20</a:t>
            </a:r>
            <a:r>
              <a:rPr lang="en-US" sz="2800"/>
              <a:t>  </a:t>
            </a:r>
            <a:r>
              <a:rPr lang="zh-CN" altLang="en-US" sz="2800"/>
              <a:t>我实实在在告诉你们，你们要痛苦哀号，使人却要欢喜；你们要忧愁，但你们的忧愁要变为喜乐。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343124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pPr eaLnBrk="1" hangingPunct="1"/>
            <a:r>
              <a:rPr lang="en-GB" sz="2400"/>
              <a:t> John </a:t>
            </a:r>
            <a:r>
              <a:rPr lang="zh-CN" altLang="en-US" sz="2400"/>
              <a:t>约翰福音 </a:t>
            </a:r>
            <a:r>
              <a:rPr lang="en-US" altLang="zh-CN" sz="2400"/>
              <a:t>1</a:t>
            </a:r>
            <a:r>
              <a:rPr lang="en-US" sz="2400"/>
              <a:t>6</a:t>
            </a:r>
            <a:r>
              <a:rPr lang="en-US" altLang="zh-CN" sz="2400"/>
              <a:t>.21-22</a:t>
            </a:r>
            <a:endParaRPr lang="en-GB" sz="240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aseline="30000"/>
              <a:t>21</a:t>
            </a:r>
            <a:r>
              <a:rPr lang="en-US" altLang="zh-CN" sz="2800"/>
              <a:t> When a woman goes into labour, she has pain. But after her child is born, she no longer remembers her pain because of the joy that a human being was born into the world.  </a:t>
            </a:r>
            <a:r>
              <a:rPr lang="en-US" altLang="zh-CN" sz="2800" baseline="30000"/>
              <a:t>22 </a:t>
            </a:r>
            <a:r>
              <a:rPr lang="en-US" altLang="zh-CN" sz="2800"/>
              <a:t>You also, therefore, now have pain. But I will see you again, your heart will rejoice, and no one will take away your joy.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en-US" sz="2800" baseline="30000"/>
              <a:t>21</a:t>
            </a:r>
            <a:r>
              <a:rPr lang="en-US" sz="2800"/>
              <a:t> </a:t>
            </a:r>
            <a:r>
              <a:rPr lang="zh-CN" altLang="en-US" sz="2800"/>
              <a:t>女人临盘时会有忧愁，因为她的时辰到了；然而生下孩子，她就忘了分娩的痛，因为欢喜一个人儿诞生到世上来。</a:t>
            </a:r>
            <a:r>
              <a:rPr lang="en-US" altLang="zh-CN" sz="2800" baseline="30000"/>
              <a:t>22 </a:t>
            </a:r>
            <a:r>
              <a:rPr lang="zh-CN" altLang="en-US" sz="2800"/>
              <a:t>如今你们也要忧愁；但我必再见到你们，你们的心就会喜乐，你们的喜乐是没有人能夺去的。</a:t>
            </a:r>
            <a:endParaRPr lang="en-US" altLang="zh-TW" sz="2800"/>
          </a:p>
        </p:txBody>
      </p:sp>
    </p:spTree>
    <p:extLst>
      <p:ext uri="{BB962C8B-B14F-4D97-AF65-F5344CB8AC3E}">
        <p14:creationId xmlns:p14="http://schemas.microsoft.com/office/powerpoint/2010/main" val="85296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2646</Words>
  <Application>Microsoft Office PowerPoint</Application>
  <PresentationFormat>On-screen Show (4:3)</PresentationFormat>
  <Paragraphs>120</Paragraphs>
  <Slides>48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新細明體</vt:lpstr>
      <vt:lpstr>宋体</vt:lpstr>
      <vt:lpstr>Arial</vt:lpstr>
      <vt:lpstr>Calibri</vt:lpstr>
      <vt:lpstr>Office Theme</vt:lpstr>
      <vt:lpstr>Childbirth, A Symbol  of The End of This Age  分娩 ，这世代终结的象征 </vt:lpstr>
      <vt:lpstr>PowerPoint Presentation</vt:lpstr>
      <vt:lpstr>PowerPoint Presentation</vt:lpstr>
      <vt:lpstr>PowerPoint Presentation</vt:lpstr>
      <vt:lpstr>PowerPoint Presentation</vt:lpstr>
      <vt:lpstr>Labour and childbirth a symbol of the end of this age   女人分娩 是这世代终结的一个象征</vt:lpstr>
      <vt:lpstr>Resurrection of Jesus   耶稣的复活</vt:lpstr>
      <vt:lpstr> John 约翰福音 16.16, 20</vt:lpstr>
      <vt:lpstr> John 约翰福音 16.21-22</vt:lpstr>
      <vt:lpstr> Colossians 歌罗西书 1.18</vt:lpstr>
      <vt:lpstr>Day of Resurrection of  The new mankind headed by Jesus   以耶稣为首的新人类的复活日</vt:lpstr>
      <vt:lpstr>   wars   increase of lawlessness   apostasy   false prophets         战争    不法的事日益恶化   离经叛道   假先知蛊惑群众    </vt:lpstr>
      <vt:lpstr>Matthew 马太福音 24.6-8</vt:lpstr>
      <vt:lpstr>   wars   increase of lawlessness   apostasy   false prophets      rise of the Antichrist       战争、冲突    不法的事日益恶化   背教、变节   假先知蛊惑群众    敌基督的出现</vt:lpstr>
      <vt:lpstr>Matthew 马太福音 24.33</vt:lpstr>
      <vt:lpstr>Daniel 但以理书 7.13-14</vt:lpstr>
      <vt:lpstr>Daniel 但以理书 12.2</vt:lpstr>
      <vt:lpstr>A lesson from childbirth  分娩的启迪</vt:lpstr>
      <vt:lpstr>Learn  学习</vt:lpstr>
      <vt:lpstr>Stay calm  保持平静</vt:lpstr>
      <vt:lpstr>Keep active  保持活动</vt:lpstr>
      <vt:lpstr>Support  支持</vt:lpstr>
      <vt:lpstr>Think baby only  记住，孩子很快就生下来了</vt:lpstr>
      <vt:lpstr>Wars, pestilences =  contractions Rise of Antichrist =  labour starts  (last 8 hrs) Tribulation (last 3 ½ years)  =  final push      (last 1-2 hrs)  Resurrection  =  birth         战争、瘟疫  =   阵痛   敌基督的出现  =   分娩     （最后8小时）     大灾难（最后3年半） =   最后冲刺 （最后1-2小时）     复活  =   出生</vt:lpstr>
      <vt:lpstr>Rise of the Antichrist is a crucial marker  敌基督的出现是关键指标</vt:lpstr>
      <vt:lpstr>Matthew 马太福音 24.15</vt:lpstr>
      <vt:lpstr>2 signs precede rise of the Antichrist to power   敌基督出现前的两个预兆</vt:lpstr>
      <vt:lpstr>War over Jerusalem &amp; the 3rd temple rebuilt  耶路撒冷战争    以色列重建圣殿 </vt:lpstr>
      <vt:lpstr>Zechariah 撒迦利亚书 12.1-2</vt:lpstr>
      <vt:lpstr>Zechariah 撒迦利亚书 12.3</vt:lpstr>
      <vt:lpstr>Zechariah 撒迦利亚书 14.1-3</vt:lpstr>
      <vt:lpstr>Daniel 但以理书 11.21-23</vt:lpstr>
      <vt:lpstr>Daniel 但以理书 11.31</vt:lpstr>
      <vt:lpstr>Daniel 但以理书 9.27a</vt:lpstr>
      <vt:lpstr>Daniel 但以理书 12.11-12</vt:lpstr>
      <vt:lpstr>Donald Trump’s recognition of  Jerusalem as Israel’s capital  特朗普承认耶路撒冷为以色列首都</vt:lpstr>
      <vt:lpstr>Study prophecies Stay calm Preach gospel Help others repent Fix hope on the resurrection  学习末世预言 保持冷静 广传福音 引导别人悔改 盼望复活的日子 </vt:lpstr>
      <vt:lpstr>Daniel 但以理书 12.4</vt:lpstr>
      <vt:lpstr>PowerPoint Presentation</vt:lpstr>
      <vt:lpstr>PowerPoint Presentation</vt:lpstr>
      <vt:lpstr>Daniel 但以理书 12.3</vt:lpstr>
      <vt:lpstr>Daniel 但以理书 11.33</vt:lpstr>
      <vt:lpstr>Matthew 马太福音 24.14</vt:lpstr>
      <vt:lpstr>Study prophecies Stay calm Preach gospel Help others repent Fix hope on the resurrection  学习末世预言 保持冷静 传福音 引导别人悔改 牢记复活的日子 </vt:lpstr>
      <vt:lpstr>PowerPoint Presentation</vt:lpstr>
      <vt:lpstr>Labour and childbirth a symbol of the end of this age   女人分娩 是这世代终结的一个象征</vt:lpstr>
      <vt:lpstr>完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KAHANG</cp:lastModifiedBy>
  <cp:revision>704</cp:revision>
  <dcterms:created xsi:type="dcterms:W3CDTF">2017-01-21T11:10:00Z</dcterms:created>
  <dcterms:modified xsi:type="dcterms:W3CDTF">2021-01-05T06:23:37Z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